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3"/>
  </p:notesMasterIdLst>
  <p:sldIdLst>
    <p:sldId id="256" r:id="rId2"/>
    <p:sldId id="258" r:id="rId3"/>
    <p:sldId id="272" r:id="rId4"/>
    <p:sldId id="259" r:id="rId5"/>
    <p:sldId id="273" r:id="rId6"/>
    <p:sldId id="260" r:id="rId7"/>
    <p:sldId id="261" r:id="rId8"/>
    <p:sldId id="262" r:id="rId9"/>
    <p:sldId id="263" r:id="rId10"/>
    <p:sldId id="264" r:id="rId11"/>
    <p:sldId id="265" r:id="rId12"/>
    <p:sldId id="266" r:id="rId13"/>
    <p:sldId id="275" r:id="rId14"/>
    <p:sldId id="267" r:id="rId15"/>
    <p:sldId id="274" r:id="rId16"/>
    <p:sldId id="268" r:id="rId17"/>
    <p:sldId id="269" r:id="rId18"/>
    <p:sldId id="270" r:id="rId19"/>
    <p:sldId id="271" r:id="rId20"/>
    <p:sldId id="276" r:id="rId21"/>
    <p:sldId id="277"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401D8D-FA15-44EE-8D95-CA041D018504}" type="datetimeFigureOut">
              <a:rPr lang="fa-IR" smtClean="0"/>
              <a:t>28/11/1439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EC6FA2-0BF4-4680-81E1-8778AB86EC0C}" type="slidenum">
              <a:rPr lang="fa-IR" smtClean="0"/>
              <a:t>‹#›</a:t>
            </a:fld>
            <a:endParaRPr lang="fa-IR"/>
          </a:p>
        </p:txBody>
      </p:sp>
    </p:spTree>
    <p:extLst>
      <p:ext uri="{BB962C8B-B14F-4D97-AF65-F5344CB8AC3E}">
        <p14:creationId xmlns:p14="http://schemas.microsoft.com/office/powerpoint/2010/main" val="33540495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186DBE-7040-4935-8C4F-47E1E15945A7}" type="datetimeFigureOut">
              <a:rPr lang="fa-IR" smtClean="0"/>
              <a:t>28/11/1439</a:t>
            </a:fld>
            <a:endParaRPr lang="fa-I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B13676E-C489-4257-B061-5BCDA43996FE}" type="slidenum">
              <a:rPr lang="fa-IR" smtClean="0"/>
              <a:t>‹#›</a:t>
            </a:fld>
            <a:endParaRPr lang="fa-I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a-I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86DBE-7040-4935-8C4F-47E1E15945A7}" type="datetimeFigureOut">
              <a:rPr lang="fa-IR" smtClean="0"/>
              <a:t>28/11/1439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13676E-C489-4257-B061-5BCDA43996FE}"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186DBE-7040-4935-8C4F-47E1E15945A7}" type="datetimeFigureOut">
              <a:rPr lang="fa-IR" smtClean="0"/>
              <a:t>28/11/1439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B13676E-C489-4257-B061-5BCDA43996FE}"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186DBE-7040-4935-8C4F-47E1E15945A7}" type="datetimeFigureOut">
              <a:rPr lang="fa-IR" smtClean="0"/>
              <a:t>28/11/1439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13676E-C489-4257-B061-5BCDA43996FE}" type="slidenum">
              <a:rPr lang="fa-IR" smtClean="0"/>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7186DBE-7040-4935-8C4F-47E1E15945A7}" type="datetimeFigureOut">
              <a:rPr lang="fa-IR" smtClean="0"/>
              <a:t>28/11/1439</a:t>
            </a:fld>
            <a:endParaRPr lang="fa-I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B13676E-C489-4257-B061-5BCDA43996FE}" type="slidenum">
              <a:rPr lang="fa-IR" smtClean="0"/>
              <a:t>‹#›</a:t>
            </a:fld>
            <a:endParaRPr lang="fa-I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a-I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186DBE-7040-4935-8C4F-47E1E15945A7}" type="datetimeFigureOut">
              <a:rPr lang="fa-IR" smtClean="0"/>
              <a:t>28/11/1439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13676E-C489-4257-B061-5BCDA43996F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186DBE-7040-4935-8C4F-47E1E15945A7}" type="datetimeFigureOut">
              <a:rPr lang="fa-IR" smtClean="0"/>
              <a:t>28/11/1439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13676E-C489-4257-B061-5BCDA43996FE}"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186DBE-7040-4935-8C4F-47E1E15945A7}" type="datetimeFigureOut">
              <a:rPr lang="fa-IR" smtClean="0"/>
              <a:t>28/11/1439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13676E-C489-4257-B061-5BCDA43996FE}" type="slidenum">
              <a:rPr lang="fa-IR" smtClean="0"/>
              <a:t>‹#›</a:t>
            </a:fld>
            <a:endParaRPr lang="fa-I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186DBE-7040-4935-8C4F-47E1E15945A7}" type="datetimeFigureOut">
              <a:rPr lang="fa-IR" smtClean="0"/>
              <a:t>28/11/1439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13676E-C489-4257-B061-5BCDA43996FE}"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86DBE-7040-4935-8C4F-47E1E15945A7}" type="datetimeFigureOut">
              <a:rPr lang="fa-IR" smtClean="0"/>
              <a:t>28/11/1439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B13676E-C489-4257-B061-5BCDA43996FE}" type="slidenum">
              <a:rPr lang="fa-IR" smtClean="0"/>
              <a:t>‹#›</a:t>
            </a:fld>
            <a:endParaRPr lang="fa-I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86DBE-7040-4935-8C4F-47E1E15945A7}" type="datetimeFigureOut">
              <a:rPr lang="fa-IR" smtClean="0"/>
              <a:t>28/11/1439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13676E-C489-4257-B061-5BCDA43996FE}" type="slidenum">
              <a:rPr lang="fa-IR" smtClean="0"/>
              <a:t>‹#›</a:t>
            </a:fld>
            <a:endParaRPr lang="fa-I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186DBE-7040-4935-8C4F-47E1E15945A7}" type="datetimeFigureOut">
              <a:rPr lang="fa-IR" smtClean="0"/>
              <a:t>28/11/1439</a:t>
            </a:fld>
            <a:endParaRPr lang="fa-I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a-I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B13676E-C489-4257-B061-5BCDA43996F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0272" y="3068960"/>
            <a:ext cx="1981200" cy="1828800"/>
          </a:xfrm>
        </p:spPr>
        <p:txBody>
          <a:bodyPr>
            <a:normAutofit/>
          </a:bodyPr>
          <a:lstStyle/>
          <a:p>
            <a:r>
              <a:rPr lang="fa-IR" sz="4400" dirty="0" smtClean="0">
                <a:solidFill>
                  <a:schemeClr val="tx1"/>
                </a:solidFill>
              </a:rPr>
              <a:t>اختلالات انطباقی</a:t>
            </a:r>
            <a:endParaRPr lang="fa-IR" sz="4400" dirty="0">
              <a:solidFill>
                <a:schemeClr val="tx1"/>
              </a:solidFill>
            </a:endParaRPr>
          </a:p>
        </p:txBody>
      </p:sp>
      <p:sp>
        <p:nvSpPr>
          <p:cNvPr id="2" name="Title 1"/>
          <p:cNvSpPr>
            <a:spLocks noGrp="1"/>
          </p:cNvSpPr>
          <p:nvPr>
            <p:ph type="title"/>
          </p:nvPr>
        </p:nvSpPr>
        <p:spPr>
          <a:xfrm>
            <a:off x="395536" y="332656"/>
            <a:ext cx="6324600" cy="1828800"/>
          </a:xfrm>
        </p:spPr>
        <p:txBody>
          <a:bodyPr/>
          <a:lstStyle/>
          <a:p>
            <a:pPr algn="ctr"/>
            <a:r>
              <a:rPr lang="fa-IR" sz="8000" dirty="0" smtClean="0">
                <a:solidFill>
                  <a:schemeClr val="tx1"/>
                </a:solidFill>
              </a:rPr>
              <a:t>به نام خدا </a:t>
            </a:r>
            <a:endParaRPr lang="fa-IR" sz="8000" dirty="0">
              <a:solidFill>
                <a:schemeClr val="tx1"/>
              </a:solidFill>
            </a:endParaRPr>
          </a:p>
        </p:txBody>
      </p:sp>
      <p:pic>
        <p:nvPicPr>
          <p:cNvPr id="1027" name="Picture 3" descr="C:\Users\novinrayaneh\Desktop\جهادی\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173" y="2132856"/>
            <a:ext cx="5256584" cy="430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اختلال انطباقی می تواند با اختلالات شخصیت به طور هم زمان وجود داشته باشد.</a:t>
            </a:r>
          </a:p>
          <a:p>
            <a:r>
              <a:rPr lang="fa-IR" sz="2800" dirty="0" smtClean="0"/>
              <a:t>اختلال افسردگی اساسی,اخلال روان پریشی کوتاه مدت,اختلال اضطراب منتشر,اختلال سلوک,اختلال علایم جسمی,اختلال به دنبال مصرف مواد</a:t>
            </a:r>
            <a:endParaRPr lang="fa-IR" sz="2800" dirty="0"/>
          </a:p>
        </p:txBody>
      </p:sp>
      <p:sp>
        <p:nvSpPr>
          <p:cNvPr id="3" name="Title 2"/>
          <p:cNvSpPr>
            <a:spLocks noGrp="1"/>
          </p:cNvSpPr>
          <p:nvPr>
            <p:ph type="title"/>
          </p:nvPr>
        </p:nvSpPr>
        <p:spPr/>
        <p:txBody>
          <a:bodyPr/>
          <a:lstStyle/>
          <a:p>
            <a:r>
              <a:rPr lang="fa-IR" sz="6600" dirty="0" smtClean="0"/>
              <a:t>تشخیص افتراقی</a:t>
            </a:r>
            <a:endParaRPr lang="fa-IR" sz="6600" dirty="0"/>
          </a:p>
        </p:txBody>
      </p:sp>
    </p:spTree>
    <p:extLst>
      <p:ext uri="{BB962C8B-B14F-4D97-AF65-F5344CB8AC3E}">
        <p14:creationId xmlns:p14="http://schemas.microsoft.com/office/powerpoint/2010/main" val="352245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اختلال انطباقی با خلق افسرده:علایم غالب آن افسرگی خفیف بوده و بصورت گریه و زاری,نا امیدی و خلق افسرده می باشد.علایم با سرعت برطرف شدن عامل استرس زا برطرف نمی شوند.نوجوانان مبتلا به این نوع اختلال انطباقی در خطر بالای ابتلا به </a:t>
            </a:r>
            <a:r>
              <a:rPr lang="en-US" sz="2400" dirty="0" smtClean="0"/>
              <a:t>MDD</a:t>
            </a:r>
            <a:r>
              <a:rPr lang="fa-IR" sz="2400" dirty="0" smtClean="0"/>
              <a:t>در بزرگسالی هستند.</a:t>
            </a:r>
          </a:p>
          <a:p>
            <a:r>
              <a:rPr lang="fa-IR" sz="2400" dirty="0" smtClean="0"/>
              <a:t>اختلال انطباقی با اضطراب:علایم اضطرابی غالب می باشد مثل نگرانی,بی قراری,اندوه و عصبانیت</a:t>
            </a:r>
          </a:p>
          <a:p>
            <a:r>
              <a:rPr lang="fa-IR" sz="2400" dirty="0" smtClean="0"/>
              <a:t>اختلال انطباقی با علایم خلق افسرده و اضطراب:علایم ترکیبی از اضطراب و افسردگی یا سایر هیجانات است اما ملاک های تشخیصی اختلالات اضطرابی یا افسردگی دیگری وجود ندارد.</a:t>
            </a:r>
            <a:endParaRPr lang="fa-IR" sz="2400" dirty="0"/>
          </a:p>
        </p:txBody>
      </p:sp>
      <p:sp>
        <p:nvSpPr>
          <p:cNvPr id="3" name="Title 2"/>
          <p:cNvSpPr>
            <a:spLocks noGrp="1"/>
          </p:cNvSpPr>
          <p:nvPr>
            <p:ph type="title"/>
          </p:nvPr>
        </p:nvSpPr>
        <p:spPr/>
        <p:txBody>
          <a:bodyPr/>
          <a:lstStyle/>
          <a:p>
            <a:r>
              <a:rPr lang="fa-IR" sz="4400" dirty="0" smtClean="0"/>
              <a:t>علایم بالینی انواع اختلالات انطباقی</a:t>
            </a:r>
            <a:endParaRPr lang="fa-IR" sz="4400" dirty="0"/>
          </a:p>
        </p:txBody>
      </p:sp>
    </p:spTree>
    <p:extLst>
      <p:ext uri="{BB962C8B-B14F-4D97-AF65-F5344CB8AC3E}">
        <p14:creationId xmlns:p14="http://schemas.microsoft.com/office/powerpoint/2010/main" val="376245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اختلال انطباقی با آشفتگی رقتاری:تظاهرات عمده مربوط به رفتار است که در آن حقوق دیگران زیر پا گذاشته می شود و موازین یا هنجار های اجتماعی متناسب با سن نادیده گرفته می شود مثل فرار از مدرسه,رانندگی بی محابا</a:t>
            </a:r>
          </a:p>
          <a:p>
            <a:r>
              <a:rPr lang="fa-IR" sz="2400" dirty="0" smtClean="0"/>
              <a:t>اختلال انطباقی با علایم هم زمان آشفتگی رفتاری و هیجانات:علایم هیجانی و آشفتگی رفتاری هم زمان وجود دارد.</a:t>
            </a:r>
          </a:p>
          <a:p>
            <a:r>
              <a:rPr lang="fa-IR" sz="2400" dirty="0" smtClean="0"/>
              <a:t>اختلال انطباقی نامشخص:واکنش نامشخص به استرس هایی که منجر به اختلال انطباقی می شود.مثل واکنش نامناسب به تشخیص بیماری,انکار مطلق علایم,عدم همکاری با دستورات دارویی,انزوای اجتماعی بدئن افسردگی و اضطراب</a:t>
            </a:r>
            <a:endParaRPr lang="fa-IR" sz="2400"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828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172400" cy="61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8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پیش آگهی اختلالات انطباقی عموما خوب است.اکثرا در ظرف 3 ماه به عملکرد قبلی بر میگردند البته نوجوانان نیاز به زمان بیشتری برای بهبود دارند.</a:t>
            </a:r>
          </a:p>
          <a:p>
            <a:r>
              <a:rPr lang="fa-IR" sz="2400" dirty="0" smtClean="0"/>
              <a:t>خطر خودکشی خصوصا در نوجوانان مبتلا به اختلالات انطباقی افزایش می یابد به گونه ای که در یک مطالعه نشان داده شد که 60 درصد بیماران در بیمارستان اقدام به خودکشی کرده اند و 50 درصد افراد هم قبل از بستری تلاش برای خودکشی داشته اند.</a:t>
            </a:r>
          </a:p>
          <a:p>
            <a:r>
              <a:rPr lang="fa-IR" sz="2400" dirty="0" smtClean="0"/>
              <a:t>وجود سوءمصرف مواد و اختلالت شخصیت خطر خودکشی را بالاتر می برد.</a:t>
            </a:r>
            <a:endParaRPr lang="fa-IR" sz="2400" dirty="0"/>
          </a:p>
        </p:txBody>
      </p:sp>
      <p:sp>
        <p:nvSpPr>
          <p:cNvPr id="3" name="Title 2"/>
          <p:cNvSpPr>
            <a:spLocks noGrp="1"/>
          </p:cNvSpPr>
          <p:nvPr>
            <p:ph type="title"/>
          </p:nvPr>
        </p:nvSpPr>
        <p:spPr/>
        <p:txBody>
          <a:bodyPr/>
          <a:lstStyle/>
          <a:p>
            <a:r>
              <a:rPr lang="fa-IR" sz="6000" dirty="0" smtClean="0"/>
              <a:t>سیر و پیش آگهی</a:t>
            </a:r>
            <a:endParaRPr lang="fa-IR" sz="6000" dirty="0"/>
          </a:p>
        </p:txBody>
      </p:sp>
    </p:spTree>
    <p:extLst>
      <p:ext uri="{BB962C8B-B14F-4D97-AF65-F5344CB8AC3E}">
        <p14:creationId xmlns:p14="http://schemas.microsoft.com/office/powerpoint/2010/main" val="184602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48883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7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عوامل روان پویایی:انسان ها در برابر استرس ها آسیب پذیری یکسان ندارند.سه عامل از دیدگاه روان پویایی اهمیت دارد که شامل ماهیت عامل استرس زا,معنی خودآگاه و ناخودآگاه عامل استرس زا و آسیب پذیری قبلی می باشد.وجود هم زمان اختلال شخصیت و نقص عضوممکن است شخص را به اختلال انطباقی آسیب پذیر کند.تحقیقات روانکاوی بر نش مادر و محیط پرورشی شخص در توانایی بعدی واکنش نسبت به استرس تاکید کرده است.در این زمینه توجه به مفهوم تئوری </a:t>
            </a:r>
            <a:r>
              <a:rPr lang="en-US" sz="2400" dirty="0" smtClean="0"/>
              <a:t>good enough mother</a:t>
            </a:r>
            <a:r>
              <a:rPr lang="fa-IR" sz="2400" dirty="0" smtClean="0"/>
              <a:t>دانلد وینی کات اهمیت دارد.مقصود از مادر به حد کافی خوب مادری است که به نیاز های کودک پاسخ داده و از نظر رشدی حمایت کافی را برای وی فراهم کند و او را قادر سازد که محدودیت های زندگی را تحمل نماید.</a:t>
            </a:r>
            <a:endParaRPr lang="fa-IR" sz="2400" dirty="0"/>
          </a:p>
        </p:txBody>
      </p:sp>
      <p:sp>
        <p:nvSpPr>
          <p:cNvPr id="3" name="Title 2"/>
          <p:cNvSpPr>
            <a:spLocks noGrp="1"/>
          </p:cNvSpPr>
          <p:nvPr>
            <p:ph type="title"/>
          </p:nvPr>
        </p:nvSpPr>
        <p:spPr/>
        <p:txBody>
          <a:bodyPr/>
          <a:lstStyle/>
          <a:p>
            <a:r>
              <a:rPr lang="fa-IR" sz="3600" dirty="0" smtClean="0"/>
              <a:t>عوامل موثر در شروع و تداوم اختلال انطباقی</a:t>
            </a:r>
            <a:endParaRPr lang="fa-IR" sz="3600" dirty="0"/>
          </a:p>
        </p:txBody>
      </p:sp>
    </p:spTree>
    <p:extLst>
      <p:ext uri="{BB962C8B-B14F-4D97-AF65-F5344CB8AC3E}">
        <p14:creationId xmlns:p14="http://schemas.microsoft.com/office/powerpoint/2010/main" val="113235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عوامل ژنتیکی:در یک تحقیق بررسی بر روی 2000 کودک دوقلو نشان داده که رویدادهای زندگی و عوامل استرس زا در افراد دوقلو هم بستگی متوسطی با یکدیگر دارند و این هم بستگی در دوقلو های یک تخمکی بیشتر است.احتمالا بروز این علایم در پاسخ به رویدادهای استرس زای زندگی تا حدودی تحت کنترل عوامل ژنتیکی است.</a:t>
            </a:r>
            <a:endParaRPr lang="fa-IR" sz="2400"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202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در درمان اختلالات انطباقی روان درمانی,درمان دارویی و ترکیبی از آن دو می تواند موثر باشد.</a:t>
            </a:r>
          </a:p>
          <a:p>
            <a:r>
              <a:rPr lang="fa-IR" sz="2400" dirty="0" smtClean="0"/>
              <a:t>روان درمانی:روان درمانی درمان انتخابی در این اختلال است.گروه درمانی می تواند مفید باشد.روان درمانی انفرادی فرصتی را فراهم می کند تا فضای عامل استرس زا برای بیمار روشن شود.روان درمانی به شخص کمک می کند تا با عامل استرس زا انطباق حاصل کند.توجه به همدلی و تفاهم از سوی درمانگر برای موفقیت درمان ضروری است.در بیمارانی که اختلال انطباقی با علایم رفتاری همراه است خانواده درمانی میتواند مفید باشد.</a:t>
            </a:r>
            <a:endParaRPr lang="fa-IR" sz="2400" dirty="0"/>
          </a:p>
        </p:txBody>
      </p:sp>
      <p:sp>
        <p:nvSpPr>
          <p:cNvPr id="3" name="Title 2"/>
          <p:cNvSpPr>
            <a:spLocks noGrp="1"/>
          </p:cNvSpPr>
          <p:nvPr>
            <p:ph type="title"/>
          </p:nvPr>
        </p:nvSpPr>
        <p:spPr/>
        <p:txBody>
          <a:bodyPr/>
          <a:lstStyle/>
          <a:p>
            <a:r>
              <a:rPr lang="fa-IR" sz="6000" dirty="0" smtClean="0"/>
              <a:t>درمان</a:t>
            </a:r>
            <a:endParaRPr lang="fa-IR" sz="6000" dirty="0"/>
          </a:p>
        </p:txBody>
      </p:sp>
    </p:spTree>
    <p:extLst>
      <p:ext uri="{BB962C8B-B14F-4D97-AF65-F5344CB8AC3E}">
        <p14:creationId xmlns:p14="http://schemas.microsoft.com/office/powerpoint/2010/main" val="197882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درمان دارویی:هیچ مطالعه ای برای ارزیابی سودمندی دارو درمانی در افراد مبتلا به اختلال انطباقی صورت نگرفته است ولی در موارد خاص مصرف کوتاه مدت و منطقی دارد برای بیمار ضروری است.بسته به نوع و علایم بالینی می توان از داروهای ضد اضطراب و ضد افسردگی استفاده کرد.در حملات شدید اضطرابی می توان از دیازپام استفاده نمود.در بیماران شدیدا منزوی می توان از داروهای محرک استفاده نمود.</a:t>
            </a:r>
            <a:r>
              <a:rPr lang="en-US" sz="2400" dirty="0" smtClean="0"/>
              <a:t>SSRI</a:t>
            </a:r>
            <a:r>
              <a:rPr lang="fa-IR" sz="2400" dirty="0" smtClean="0"/>
              <a:t>ها در درمان علایم سوگ ناشی از استرس مفید هستند.</a:t>
            </a:r>
            <a:endParaRPr lang="fa-IR" sz="2400"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0695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400" dirty="0" smtClean="0"/>
              <a:t>واکنش های هیجانی نسبت به یک رویداد استرس زای زندگی در یک طبقه ی تشخیصی تحت عنوان اختلالات انطباقی با علایم خاص بالینی قرار می گیرد.</a:t>
            </a:r>
          </a:p>
          <a:p>
            <a:r>
              <a:rPr lang="fa-IR" sz="2400" dirty="0" smtClean="0"/>
              <a:t>عامل استرس زا:مسایل مالی-طبی-اجتماعی و مشکلات ارتباطی</a:t>
            </a:r>
          </a:p>
          <a:p>
            <a:r>
              <a:rPr lang="fa-IR" sz="2400" dirty="0" smtClean="0"/>
              <a:t>انواع بالینی واکنش:افسردگی-اضطراب-اختلالات رفتاری-اختلالات سلوک یا مجموعه ای از علایم افسردگی و اضطراب</a:t>
            </a:r>
            <a:endParaRPr lang="fa-IR" sz="2400" dirty="0"/>
          </a:p>
        </p:txBody>
      </p:sp>
      <p:sp>
        <p:nvSpPr>
          <p:cNvPr id="3" name="Title 2"/>
          <p:cNvSpPr>
            <a:spLocks noGrp="1"/>
          </p:cNvSpPr>
          <p:nvPr>
            <p:ph type="title"/>
          </p:nvPr>
        </p:nvSpPr>
        <p:spPr/>
        <p:txBody>
          <a:bodyPr/>
          <a:lstStyle/>
          <a:p>
            <a:r>
              <a:rPr lang="fa-IR" sz="6600" dirty="0" smtClean="0"/>
              <a:t>تعریف</a:t>
            </a:r>
            <a:endParaRPr lang="fa-IR" sz="6600" dirty="0"/>
          </a:p>
        </p:txBody>
      </p:sp>
      <p:pic>
        <p:nvPicPr>
          <p:cNvPr id="2051" name="Picture 3" descr="C:\Users\novinrayaneh\Desktop\جهادی\main-qimg-2d4b154194007b9cb11eaf9b2e3a4b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09211"/>
            <a:ext cx="223224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499548" cy="562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3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endParaRPr lang="fa-IR" sz="5400" dirty="0" smtClean="0"/>
          </a:p>
          <a:p>
            <a:pPr marL="45720" indent="0" algn="ctr">
              <a:buNone/>
            </a:pPr>
            <a:r>
              <a:rPr lang="fa-IR" sz="5400" dirty="0" smtClean="0"/>
              <a:t>پایان</a:t>
            </a:r>
          </a:p>
          <a:p>
            <a:pPr marL="45720" indent="0" algn="ctr">
              <a:buNone/>
            </a:pPr>
            <a:r>
              <a:rPr lang="fa-IR" dirty="0" smtClean="0"/>
              <a:t>پگاه مکاری </a:t>
            </a:r>
            <a:r>
              <a:rPr lang="fa-IR" dirty="0" smtClean="0"/>
              <a:t>بهار    </a:t>
            </a:r>
          </a:p>
          <a:p>
            <a:pPr marL="45720" indent="0" algn="ctr">
              <a:buNone/>
            </a:pPr>
            <a:endParaRPr lang="fa-IR" dirty="0" smtClean="0">
              <a:solidFill>
                <a:srgbClr val="0070C0"/>
              </a:solidFill>
              <a:latin typeface="Arial" panose="020B0604020202020204" pitchFamily="34" charset="0"/>
              <a:cs typeface="Arial" panose="020B0604020202020204" pitchFamily="34" charset="0"/>
            </a:endParaRPr>
          </a:p>
          <a:p>
            <a:pPr marL="45720" indent="0" algn="ctr">
              <a:buNone/>
            </a:pPr>
            <a:r>
              <a:rPr lang="fa-IR" sz="3200" dirty="0" smtClean="0">
                <a:solidFill>
                  <a:srgbClr val="0070C0"/>
                </a:solidFill>
                <a:latin typeface="Arial" panose="020B0604020202020204" pitchFamily="34" charset="0"/>
                <a:cs typeface="Arial" panose="020B0604020202020204" pitchFamily="34" charset="0"/>
              </a:rPr>
              <a:t>تحت نظارت دکتر ادیبی </a:t>
            </a:r>
          </a:p>
          <a:p>
            <a:pPr marL="45720" indent="0" algn="ctr">
              <a:buNone/>
            </a:pPr>
            <a:r>
              <a:rPr lang="fa-IR" sz="3200" dirty="0" smtClean="0">
                <a:solidFill>
                  <a:srgbClr val="C00000"/>
                </a:solidFill>
                <a:latin typeface="Arial" panose="020B0604020202020204" pitchFamily="34" charset="0"/>
                <a:cs typeface="Arial" panose="020B0604020202020204" pitchFamily="34" charset="0"/>
              </a:rPr>
              <a:t>با تشکر از دکتر ولی زاده</a:t>
            </a:r>
            <a:endParaRPr lang="fa-IR" sz="3200"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109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57" y="476672"/>
            <a:ext cx="7200799"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0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شیوع در جمعیت عمومی:2 تا 8 درصد</a:t>
            </a:r>
          </a:p>
          <a:p>
            <a:r>
              <a:rPr lang="fa-IR" sz="2800" dirty="0" smtClean="0"/>
              <a:t>شیوع در زنان 2 برابر مردان است و زنان مجرد خطر بیشتری برای ابتلا به این اختلال را دارند.</a:t>
            </a:r>
          </a:p>
          <a:p>
            <a:r>
              <a:rPr lang="fa-IR" sz="2800" dirty="0" smtClean="0"/>
              <a:t>میزان این اختلال در کودکان و نوجوانان دختر و پسر یکسان است اما در نوجوانان بیشتر تشخیص داده می شود.</a:t>
            </a:r>
          </a:p>
          <a:p>
            <a:r>
              <a:rPr lang="fa-IR" sz="2800" dirty="0" smtClean="0"/>
              <a:t>10 تا 30 درصد بیماران سرپایی مراکز بهداشت روانی و حدود 50 درصد افراد  بستری در بیمارستان های عمومی مبتلا به این اختلال هستند.</a:t>
            </a:r>
          </a:p>
        </p:txBody>
      </p:sp>
      <p:sp>
        <p:nvSpPr>
          <p:cNvPr id="3" name="Title 2"/>
          <p:cNvSpPr>
            <a:spLocks noGrp="1"/>
          </p:cNvSpPr>
          <p:nvPr>
            <p:ph type="title"/>
          </p:nvPr>
        </p:nvSpPr>
        <p:spPr/>
        <p:txBody>
          <a:bodyPr/>
          <a:lstStyle/>
          <a:p>
            <a:r>
              <a:rPr lang="fa-IR" sz="6600" dirty="0" smtClean="0"/>
              <a:t>همه گیر شناسی</a:t>
            </a:r>
            <a:endParaRPr lang="fa-IR" sz="6600" dirty="0"/>
          </a:p>
        </p:txBody>
      </p:sp>
    </p:spTree>
    <p:extLst>
      <p:ext uri="{BB962C8B-B14F-4D97-AF65-F5344CB8AC3E}">
        <p14:creationId xmlns:p14="http://schemas.microsoft.com/office/powerpoint/2010/main" val="1522057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416823"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1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حاد:مدت علایم 6 ماه یا کمتر</a:t>
            </a:r>
          </a:p>
          <a:p>
            <a:r>
              <a:rPr lang="fa-IR" sz="2800" dirty="0" smtClean="0"/>
              <a:t>مزمن:مدت علایم بیشتر از 6 ماه</a:t>
            </a:r>
          </a:p>
          <a:p>
            <a:endParaRPr lang="fa-IR" sz="2800" dirty="0"/>
          </a:p>
          <a:p>
            <a:r>
              <a:rPr lang="fa-IR" sz="2800" dirty="0" smtClean="0"/>
              <a:t>در کودکان این اختلال پیش درامد بیماری های روانی جدی برای دوره های نوجوانی و جوانی است.</a:t>
            </a:r>
          </a:p>
          <a:p>
            <a:r>
              <a:rPr lang="fa-IR" sz="2800" dirty="0" smtClean="0"/>
              <a:t>اختلال انطباقی با اختلالات دیگر محور یک همراه باشد.</a:t>
            </a:r>
            <a:endParaRPr lang="fa-IR" sz="2800" dirty="0"/>
          </a:p>
        </p:txBody>
      </p:sp>
      <p:sp>
        <p:nvSpPr>
          <p:cNvPr id="3" name="Title 2"/>
          <p:cNvSpPr>
            <a:spLocks noGrp="1"/>
          </p:cNvSpPr>
          <p:nvPr>
            <p:ph type="title"/>
          </p:nvPr>
        </p:nvSpPr>
        <p:spPr/>
        <p:txBody>
          <a:bodyPr/>
          <a:lstStyle/>
          <a:p>
            <a:r>
              <a:rPr lang="fa-IR" sz="6600" dirty="0" smtClean="0"/>
              <a:t>انواع</a:t>
            </a:r>
            <a:endParaRPr lang="fa-IR" sz="6600" dirty="0"/>
          </a:p>
        </p:txBody>
      </p:sp>
    </p:spTree>
    <p:extLst>
      <p:ext uri="{BB962C8B-B14F-4D97-AF65-F5344CB8AC3E}">
        <p14:creationId xmlns:p14="http://schemas.microsoft.com/office/powerpoint/2010/main" val="169575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این اختلال بر اساس یک عامل یا عوامل متعدد استرس زا ایجاد می شود اما شدت اختلال تابع عامل استرس زا به تنهایی نمی باشد.عوامل متعددی از جمله:درجه,طول مدت,برگشت پذیری,محیط و زمینه ها و تفاوت های فردی در آن موثر است.</a:t>
            </a:r>
          </a:p>
          <a:p>
            <a:r>
              <a:rPr lang="fa-IR" sz="2800" dirty="0" smtClean="0"/>
              <a:t>مثلا فوت یک والد برای یک کودک 10 ساله استرس بیشتری ایجاد می کند تا یک فرد 40 ساله</a:t>
            </a:r>
            <a:endParaRPr lang="fa-IR" sz="2800" dirty="0"/>
          </a:p>
        </p:txBody>
      </p:sp>
      <p:sp>
        <p:nvSpPr>
          <p:cNvPr id="3" name="Title 2"/>
          <p:cNvSpPr>
            <a:spLocks noGrp="1"/>
          </p:cNvSpPr>
          <p:nvPr>
            <p:ph type="title"/>
          </p:nvPr>
        </p:nvSpPr>
        <p:spPr/>
        <p:txBody>
          <a:bodyPr/>
          <a:lstStyle/>
          <a:p>
            <a:r>
              <a:rPr lang="fa-IR" sz="6600" dirty="0" smtClean="0"/>
              <a:t>سبب شناسی</a:t>
            </a:r>
            <a:endParaRPr lang="fa-IR" sz="6600" dirty="0"/>
          </a:p>
        </p:txBody>
      </p:sp>
    </p:spTree>
    <p:extLst>
      <p:ext uri="{BB962C8B-B14F-4D97-AF65-F5344CB8AC3E}">
        <p14:creationId xmlns:p14="http://schemas.microsoft.com/office/powerpoint/2010/main" val="41102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ساختار شخصیت و هنجار ها و ارزش های فرهنگی و گروهی هم می تواند منجر به واکنش های نا مناسب به استرس بشوند.</a:t>
            </a:r>
          </a:p>
          <a:p>
            <a:r>
              <a:rPr lang="fa-IR" sz="2800" dirty="0" smtClean="0"/>
              <a:t>عامل استرس زا:منفرد,ترکیبی از چند واقعه,تکرار شونده مثل بیکاری های فصلی,ممتد و پیوسته مثل یک بیماری مزمن</a:t>
            </a:r>
          </a:p>
          <a:p>
            <a:pPr marL="45720" indent="0">
              <a:buNone/>
            </a:pPr>
            <a:endParaRPr lang="fa-IR" sz="2800" dirty="0" smtClean="0"/>
          </a:p>
        </p:txBody>
      </p:sp>
    </p:spTree>
    <p:extLst>
      <p:ext uri="{BB962C8B-B14F-4D97-AF65-F5344CB8AC3E}">
        <p14:creationId xmlns:p14="http://schemas.microsoft.com/office/powerpoint/2010/main" val="71061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800" dirty="0" smtClean="0"/>
              <a:t>فاصله از زمان شروع استرس تا شروع علایم بالینی می تواند تا 3 ماه نوسان داشته باشد.علایم ممکن است با سرعت برطرف شدن عامل استرس زا برطرف نشوند و اگر عوامل استرس زا ادامه یابند بیماری می تواند سیر مزمن داشته باشد.</a:t>
            </a:r>
          </a:p>
          <a:p>
            <a:r>
              <a:rPr lang="fa-IR" sz="2800" dirty="0" smtClean="0"/>
              <a:t>در کودکان و سالمندان علایم جسمی و در بزرگسالان خلق افسرده و اضطراب شایع است.</a:t>
            </a:r>
          </a:p>
          <a:p>
            <a:r>
              <a:rPr lang="fa-IR" sz="2800" dirty="0" smtClean="0"/>
              <a:t>انواع بالینی دیگر:رفتار پرخاشگرانه,انزوای اجتماعی,رفتار خودکشی,افراط در مصرف الکل,...</a:t>
            </a:r>
            <a:endParaRPr lang="fa-IR" sz="2800" dirty="0"/>
          </a:p>
        </p:txBody>
      </p:sp>
      <p:sp>
        <p:nvSpPr>
          <p:cNvPr id="3" name="Title 2"/>
          <p:cNvSpPr>
            <a:spLocks noGrp="1"/>
          </p:cNvSpPr>
          <p:nvPr>
            <p:ph type="title"/>
          </p:nvPr>
        </p:nvSpPr>
        <p:spPr/>
        <p:txBody>
          <a:bodyPr/>
          <a:lstStyle/>
          <a:p>
            <a:r>
              <a:rPr lang="fa-IR" sz="6600" dirty="0" smtClean="0"/>
              <a:t>تظاهرات بالینی</a:t>
            </a:r>
            <a:endParaRPr lang="fa-IR" sz="6600" dirty="0"/>
          </a:p>
        </p:txBody>
      </p:sp>
    </p:spTree>
    <p:extLst>
      <p:ext uri="{BB962C8B-B14F-4D97-AF65-F5344CB8AC3E}">
        <p14:creationId xmlns:p14="http://schemas.microsoft.com/office/powerpoint/2010/main" val="588224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105</TotalTime>
  <Words>1021</Words>
  <Application>Microsoft Office PowerPoint</Application>
  <PresentationFormat>On-screen Show (4:3)</PresentationFormat>
  <Paragraphs>53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Bold</vt:lpstr>
      <vt:lpstr>Calibri</vt:lpstr>
      <vt:lpstr>Franklin Gothic Medium</vt:lpstr>
      <vt:lpstr>Wingdings</vt:lpstr>
      <vt:lpstr>Wingdings 2</vt:lpstr>
      <vt:lpstr>Grid</vt:lpstr>
      <vt:lpstr>به نام خدا </vt:lpstr>
      <vt:lpstr>تعریف</vt:lpstr>
      <vt:lpstr>PowerPoint Presentation</vt:lpstr>
      <vt:lpstr>همه گیر شناسی</vt:lpstr>
      <vt:lpstr>PowerPoint Presentation</vt:lpstr>
      <vt:lpstr>انواع</vt:lpstr>
      <vt:lpstr>سبب شناسی</vt:lpstr>
      <vt:lpstr>PowerPoint Presentation</vt:lpstr>
      <vt:lpstr>تظاهرات بالینی</vt:lpstr>
      <vt:lpstr>تشخیص افتراقی</vt:lpstr>
      <vt:lpstr>علایم بالینی انواع اختلالات انطباقی</vt:lpstr>
      <vt:lpstr>PowerPoint Presentation</vt:lpstr>
      <vt:lpstr>PowerPoint Presentation</vt:lpstr>
      <vt:lpstr>سیر و پیش آگهی</vt:lpstr>
      <vt:lpstr>PowerPoint Presentation</vt:lpstr>
      <vt:lpstr>عوامل موثر در شروع و تداوم اختلال انطباقی</vt:lpstr>
      <vt:lpstr>PowerPoint Presentation</vt:lpstr>
      <vt:lpstr>درمان</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novinrayaneh</dc:creator>
  <cp:lastModifiedBy>amir771155</cp:lastModifiedBy>
  <cp:revision>25</cp:revision>
  <dcterms:created xsi:type="dcterms:W3CDTF">2018-08-09T05:07:17Z</dcterms:created>
  <dcterms:modified xsi:type="dcterms:W3CDTF">2018-08-10T04:09:46Z</dcterms:modified>
</cp:coreProperties>
</file>